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7" r:id="rId5"/>
    <p:sldId id="449" r:id="rId6"/>
    <p:sldId id="451" r:id="rId7"/>
    <p:sldId id="448" r:id="rId8"/>
    <p:sldId id="454" r:id="rId9"/>
    <p:sldId id="456" r:id="rId10"/>
  </p:sldIdLst>
  <p:sldSz cx="9906000" cy="6858000" type="A4"/>
  <p:notesSz cx="6799263" cy="9929813"/>
  <p:defaultTextStyle>
    <a:defPPr>
      <a:defRPr lang="en-US"/>
    </a:defPPr>
    <a:lvl1pPr marL="0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2B"/>
    <a:srgbClr val="194856"/>
    <a:srgbClr val="1D5160"/>
    <a:srgbClr val="18424E"/>
    <a:srgbClr val="EEEEEC"/>
    <a:srgbClr val="D5D5BC"/>
    <a:srgbClr val="E0DFC3"/>
    <a:srgbClr val="F2EC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4578B-AC72-4C06-9899-2F37528FD6F9}" v="1" dt="2022-05-05T07:33:11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8" d="100"/>
          <a:sy n="18" d="100"/>
        </p:scale>
        <p:origin x="3024" y="2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55505-E059-8245-A42E-12D9640E7E15}" type="datetimeFigureOut">
              <a:rPr lang="nb-NO" smtClean="0"/>
              <a:t>31.05.2022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0C485-F7D0-9F4D-82A6-24EC80E3A4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976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7CB32-7B1E-5F4F-B6DD-D10F280B6B68}" type="datetimeFigureOut">
              <a:rPr lang="nb-NO" smtClean="0"/>
              <a:t>31.05.2022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FD9B-CD7C-2B4B-B06E-96EEBB801C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079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FD9B-CD7C-2B4B-B06E-96EEBB801CC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264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FD9B-CD7C-2B4B-B06E-96EEBB801CC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84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42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726374" y="274638"/>
            <a:ext cx="8684326" cy="801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200"/>
            </a:lvl1pPr>
          </a:lstStyle>
          <a:p>
            <a:r>
              <a:rPr lang="nb-NO"/>
              <a:t>Tittel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6374" y="971920"/>
            <a:ext cx="8684326" cy="5171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536433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072866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609299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145731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26374" y="1857190"/>
            <a:ext cx="8684325" cy="4219345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000" baseline="0"/>
            </a:lvl1pPr>
            <a:lvl2pPr marL="536433" indent="0">
              <a:buNone/>
              <a:defRPr sz="2000"/>
            </a:lvl2pPr>
            <a:lvl3pPr marL="1072866" indent="0">
              <a:buNone/>
              <a:defRPr sz="2000"/>
            </a:lvl3pPr>
            <a:lvl4pPr marL="1609299" indent="0">
              <a:buNone/>
              <a:defRPr sz="2000"/>
            </a:lvl4pPr>
            <a:lvl5pPr marL="2145731" indent="0">
              <a:buNone/>
              <a:defRPr sz="2000"/>
            </a:lvl5pPr>
          </a:lstStyle>
          <a:p>
            <a:pPr lvl="0"/>
            <a:r>
              <a:rPr lang="nb-NO"/>
              <a:t>Punkt</a:t>
            </a:r>
            <a:endParaRPr lang="en-US"/>
          </a:p>
        </p:txBody>
      </p:sp>
      <p:sp>
        <p:nvSpPr>
          <p:cNvPr id="2" name="Rektangel 1"/>
          <p:cNvSpPr/>
          <p:nvPr userDrawn="1"/>
        </p:nvSpPr>
        <p:spPr>
          <a:xfrm>
            <a:off x="0" y="6334824"/>
            <a:ext cx="9906000" cy="5582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Bilde 19" descr="logohjernerådetgjennomsikti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4" y="6438212"/>
            <a:ext cx="1736653" cy="3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mønsterpowerpoint.jpg"/>
          <p:cNvPicPr>
            <a:picLocks noChangeAspect="1"/>
          </p:cNvPicPr>
          <p:nvPr userDrawn="1"/>
        </p:nvPicPr>
        <p:blipFill rotWithShape="1">
          <a:blip r:embed="rId2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"/>
          <a:stretch/>
        </p:blipFill>
        <p:spPr>
          <a:xfrm>
            <a:off x="0" y="1598515"/>
            <a:ext cx="9906000" cy="5263665"/>
          </a:xfrm>
          <a:prstGeom prst="rect">
            <a:avLst/>
          </a:prstGeom>
        </p:spPr>
      </p:pic>
      <p:sp>
        <p:nvSpPr>
          <p:cNvPr id="9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726374" y="384128"/>
            <a:ext cx="8684326" cy="801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200"/>
            </a:lvl1pPr>
          </a:lstStyle>
          <a:p>
            <a:r>
              <a:rPr lang="nb-NO"/>
              <a:t>Tittel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6374" y="1081410"/>
            <a:ext cx="8684326" cy="5171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536433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072866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609299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145731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26374" y="1857190"/>
            <a:ext cx="8684325" cy="4219345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000" baseline="0"/>
            </a:lvl1pPr>
            <a:lvl2pPr marL="536433" indent="0">
              <a:buNone/>
              <a:defRPr sz="2000"/>
            </a:lvl2pPr>
            <a:lvl3pPr marL="1072866" indent="0">
              <a:buNone/>
              <a:defRPr sz="2000"/>
            </a:lvl3pPr>
            <a:lvl4pPr marL="1609299" indent="0">
              <a:buNone/>
              <a:defRPr sz="2000"/>
            </a:lvl4pPr>
            <a:lvl5pPr marL="2145731" indent="0">
              <a:buNone/>
              <a:defRPr sz="2000"/>
            </a:lvl5pPr>
          </a:lstStyle>
          <a:p>
            <a:pPr lvl="0"/>
            <a:r>
              <a:rPr lang="nb-NO"/>
              <a:t>Punkt</a:t>
            </a:r>
            <a:endParaRPr lang="en-US"/>
          </a:p>
        </p:txBody>
      </p:sp>
      <p:pic>
        <p:nvPicPr>
          <p:cNvPr id="20" name="Bilde 19" descr="logohjernerådetgjennomsikt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" y="6297120"/>
            <a:ext cx="1736653" cy="3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9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726374" y="274638"/>
            <a:ext cx="8684326" cy="801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200"/>
            </a:lvl1pPr>
          </a:lstStyle>
          <a:p>
            <a:r>
              <a:rPr lang="nb-NO"/>
              <a:t>Tittel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6374" y="971920"/>
            <a:ext cx="8684326" cy="5171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536433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072866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609299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145731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26374" y="1857190"/>
            <a:ext cx="8684325" cy="4219345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000" baseline="0"/>
            </a:lvl1pPr>
            <a:lvl2pPr marL="536433" indent="0">
              <a:buNone/>
              <a:defRPr sz="2000"/>
            </a:lvl2pPr>
            <a:lvl3pPr marL="1072866" indent="0">
              <a:buNone/>
              <a:defRPr sz="2000"/>
            </a:lvl3pPr>
            <a:lvl4pPr marL="1609299" indent="0">
              <a:buNone/>
              <a:defRPr sz="2000"/>
            </a:lvl4pPr>
            <a:lvl5pPr marL="2145731" indent="0">
              <a:buNone/>
              <a:defRPr sz="2000"/>
            </a:lvl5pPr>
          </a:lstStyle>
          <a:p>
            <a:pPr lvl="0"/>
            <a:r>
              <a:rPr lang="nb-NO"/>
              <a:t>Punkt</a:t>
            </a:r>
            <a:endParaRPr lang="en-US"/>
          </a:p>
        </p:txBody>
      </p:sp>
      <p:pic>
        <p:nvPicPr>
          <p:cNvPr id="20" name="Bilde 19" descr="logohjernerådetgjennomsikti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4" y="6297120"/>
            <a:ext cx="1736653" cy="3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3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vannmerkeppmal grå.jpg"/>
          <p:cNvPicPr>
            <a:picLocks noChangeAspect="1"/>
          </p:cNvPicPr>
          <p:nvPr userDrawn="1"/>
        </p:nvPicPr>
        <p:blipFill rotWithShape="1">
          <a:blip r:embed="rId2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9" b="22191"/>
          <a:stretch/>
        </p:blipFill>
        <p:spPr>
          <a:xfrm>
            <a:off x="5385048" y="1062133"/>
            <a:ext cx="4520952" cy="5816903"/>
          </a:xfrm>
          <a:prstGeom prst="rect">
            <a:avLst/>
          </a:prstGeom>
        </p:spPr>
      </p:pic>
      <p:sp>
        <p:nvSpPr>
          <p:cNvPr id="9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726374" y="274638"/>
            <a:ext cx="8684326" cy="801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200"/>
            </a:lvl1pPr>
          </a:lstStyle>
          <a:p>
            <a:r>
              <a:rPr lang="nb-NO"/>
              <a:t>Tittel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6374" y="971920"/>
            <a:ext cx="8684326" cy="5171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536433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072866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609299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2145731" indent="0">
              <a:buFontTx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726374" y="1857190"/>
            <a:ext cx="8684325" cy="4219345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000" baseline="0"/>
            </a:lvl1pPr>
            <a:lvl2pPr marL="536433" indent="0">
              <a:buNone/>
              <a:defRPr sz="2000"/>
            </a:lvl2pPr>
            <a:lvl3pPr marL="1072866" indent="0">
              <a:buNone/>
              <a:defRPr sz="2000"/>
            </a:lvl3pPr>
            <a:lvl4pPr marL="1609299" indent="0">
              <a:buNone/>
              <a:defRPr sz="2000"/>
            </a:lvl4pPr>
            <a:lvl5pPr marL="2145731" indent="0">
              <a:buNone/>
              <a:defRPr sz="2000"/>
            </a:lvl5pPr>
          </a:lstStyle>
          <a:p>
            <a:pPr lvl="0"/>
            <a:r>
              <a:rPr lang="nb-NO"/>
              <a:t>Punkt</a:t>
            </a:r>
            <a:endParaRPr lang="en-US"/>
          </a:p>
        </p:txBody>
      </p:sp>
      <p:sp>
        <p:nvSpPr>
          <p:cNvPr id="2" name="Rektangel 1"/>
          <p:cNvSpPr/>
          <p:nvPr userDrawn="1"/>
        </p:nvSpPr>
        <p:spPr>
          <a:xfrm>
            <a:off x="0" y="6334824"/>
            <a:ext cx="9906000" cy="5582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Bilde 19" descr="logohjernerådetgjennomsikti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4" y="6438212"/>
            <a:ext cx="1736653" cy="354708"/>
          </a:xfrm>
          <a:prstGeom prst="rect">
            <a:avLst/>
          </a:prstGeom>
        </p:spPr>
      </p:pic>
      <p:sp>
        <p:nvSpPr>
          <p:cNvPr id="3" name="TekstSylinder 2"/>
          <p:cNvSpPr txBox="1"/>
          <p:nvPr userDrawn="1"/>
        </p:nvSpPr>
        <p:spPr>
          <a:xfrm>
            <a:off x="8844390" y="827837"/>
            <a:ext cx="119059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9478695" y="926560"/>
            <a:ext cx="119059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076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13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8" r:id="rId4"/>
    <p:sldLayoutId id="2147483656" r:id="rId5"/>
  </p:sldLayoutIdLst>
  <p:hf hdr="0" ftr="0" dt="0"/>
  <p:txStyles>
    <p:titleStyle>
      <a:lvl1pPr algn="l" defTabSz="536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536433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536433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53643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536433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536433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8878B8-3A15-52F9-6245-AB40FDE02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The Norwegian Brain Council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2400" dirty="0"/>
              <a:t>Represent patient organizations, medical professional associations and scientific institutions</a:t>
            </a:r>
            <a:br>
              <a:rPr lang="en-GB" sz="2400" dirty="0"/>
            </a:br>
            <a:r>
              <a:rPr lang="en-GB" sz="2400" dirty="0"/>
              <a:t>- Uniting for better Brain health.</a:t>
            </a:r>
          </a:p>
          <a:p>
            <a:pPr>
              <a:buFontTx/>
              <a:buChar char="-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GB" sz="2400" dirty="0"/>
              <a:t>26 patient organizations (with  approx. 200 000 members)</a:t>
            </a:r>
          </a:p>
          <a:p>
            <a:pPr>
              <a:buFontTx/>
              <a:buChar char="-"/>
            </a:pPr>
            <a:r>
              <a:rPr lang="en-GB" sz="2400" dirty="0"/>
              <a:t>40 professional associations and scientific institutions</a:t>
            </a:r>
            <a:br>
              <a:rPr lang="en-GB" sz="2400" dirty="0"/>
            </a:br>
            <a:r>
              <a:rPr lang="en-GB" sz="2400" dirty="0"/>
              <a:t>(with approx. 5000 professionals)</a:t>
            </a:r>
          </a:p>
          <a:p>
            <a:pPr>
              <a:buFontTx/>
              <a:buChar char="-"/>
            </a:pPr>
            <a:r>
              <a:rPr lang="en-GB" sz="2400" dirty="0"/>
              <a:t>Board represents the diversity </a:t>
            </a:r>
          </a:p>
          <a:p>
            <a:pPr marL="457200" indent="-457200">
              <a:buFont typeface="+mj-lt"/>
              <a:buAutoNum type="arabicPeriod"/>
            </a:pPr>
            <a:endParaRPr lang="nb-NO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30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– Prevention – Treatment – Rehabilitation</a:t>
            </a:r>
          </a:p>
          <a:p>
            <a:pPr marL="0" indent="0">
              <a:buNone/>
            </a:pPr>
            <a:endParaRPr lang="nb-NO" dirty="0">
              <a:latin typeface="Arial"/>
              <a:cs typeface="Arial"/>
            </a:endParaRPr>
          </a:p>
        </p:txBody>
      </p:sp>
      <p:pic>
        <p:nvPicPr>
          <p:cNvPr id="7" name="Bilde 6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2EC882F-18E2-F8DD-942A-FE03ACED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10" y="430749"/>
            <a:ext cx="3925661" cy="70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5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8878B8-3A15-52F9-6245-AB40FDE02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The road to the Norwegian Brain Health Strategy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726374" y="1829463"/>
            <a:ext cx="8684325" cy="4219345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</a:rPr>
              <a:t>2014 – Patient organizations </a:t>
            </a:r>
            <a:r>
              <a:rPr lang="en-GB" sz="1800" dirty="0" err="1">
                <a:latin typeface="Calibri" panose="020F0502020204030204" pitchFamily="34" charset="0"/>
              </a:rPr>
              <a:t>startet</a:t>
            </a:r>
            <a:r>
              <a:rPr lang="en-GB" sz="1800" dirty="0">
                <a:latin typeface="Calibri" panose="020F0502020204030204" pitchFamily="34" charset="0"/>
              </a:rPr>
              <a:t> lobbying </a:t>
            </a:r>
            <a:r>
              <a:rPr lang="en-GB" sz="1800" dirty="0" err="1">
                <a:latin typeface="Calibri" panose="020F0502020204030204" pitchFamily="34" charset="0"/>
              </a:rPr>
              <a:t>togheter</a:t>
            </a:r>
            <a:r>
              <a:rPr lang="en-GB" sz="1800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</a:rPr>
              <a:t>2015 - The organizations and The Norwegian Brain Council join forces. 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</a:rPr>
              <a:t>2015 - 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leading Parliament opposition party requested a plan for brain diseases.</a:t>
            </a: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2016 – The Health directorat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e was given the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to prepare a status report on brain health. </a:t>
            </a: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2017, February - The status report was published</a:t>
            </a: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2017, March – Summit with the Prime minister and Minster of Health. </a:t>
            </a: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Bilde 6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2EC882F-18E2-F8DD-942A-FE03ACED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0" y="430749"/>
            <a:ext cx="3925661" cy="701432"/>
          </a:xfrm>
          <a:prstGeom prst="rect">
            <a:avLst/>
          </a:prstGeom>
        </p:spPr>
      </p:pic>
      <p:pic>
        <p:nvPicPr>
          <p:cNvPr id="6" name="Bilde 5" descr="Et bilde som inneholder gress, himmel, utendørs, bygning&#10;&#10;Automatisk generert beskrivelse">
            <a:extLst>
              <a:ext uri="{FF2B5EF4-FFF2-40B4-BE49-F238E27FC236}">
                <a16:creationId xmlns:a16="http://schemas.microsoft.com/office/drawing/2014/main" id="{40D5D921-5199-91A5-CA1C-C9ED17751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664" y="4497378"/>
            <a:ext cx="3869872" cy="236062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2E13AB4-7B82-AE76-86DF-E4B27F7BA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36" y="4497378"/>
            <a:ext cx="41529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1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b-NO" sz="3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8878B8-3A15-52F9-6245-AB40FDE02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launch of the Brain Health Strategy – December 2017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endParaRPr lang="nb-NO" dirty="0">
              <a:latin typeface="Arial"/>
              <a:cs typeface="Arial"/>
            </a:endParaRPr>
          </a:p>
        </p:txBody>
      </p:sp>
      <p:pic>
        <p:nvPicPr>
          <p:cNvPr id="7" name="Bilde 6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62EC882F-18E2-F8DD-942A-FE03ACEDF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0" y="430749"/>
            <a:ext cx="3925661" cy="701432"/>
          </a:xfrm>
          <a:prstGeom prst="rect">
            <a:avLst/>
          </a:prstGeom>
        </p:spPr>
      </p:pic>
      <p:pic>
        <p:nvPicPr>
          <p:cNvPr id="6" name="Bilde 5" descr="Et bilde som inneholder person, innendørs, gruppe, tak&#10;&#10;Automatisk generert beskrivelse">
            <a:extLst>
              <a:ext uri="{FF2B5EF4-FFF2-40B4-BE49-F238E27FC236}">
                <a16:creationId xmlns:a16="http://schemas.microsoft.com/office/drawing/2014/main" id="{B1A214F3-C638-28B0-DA44-0377EB51D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308" y="1868445"/>
            <a:ext cx="6296150" cy="41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Brain Health Strategy 2018-2024: Dec 12, 2017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5088467" y="1349829"/>
            <a:ext cx="4508499" cy="518390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Arial"/>
                <a:cs typeface="Arial"/>
              </a:rPr>
              <a:t>Four main objectives:</a:t>
            </a:r>
          </a:p>
          <a:p>
            <a:pPr marL="0" indent="0" algn="ctr">
              <a:buNone/>
            </a:pP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Good life-long brain health, prevention and quality of life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Health care service tailored for the needs of the user and caretakers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Good health care from onset, diagnosis and treatment to </a:t>
            </a:r>
            <a:r>
              <a:rPr lang="en-GB" dirty="0" err="1">
                <a:latin typeface="Arial"/>
                <a:cs typeface="Arial"/>
              </a:rPr>
              <a:t>habilitation</a:t>
            </a:r>
            <a:r>
              <a:rPr lang="en-GB" dirty="0">
                <a:latin typeface="Arial"/>
                <a:cs typeface="Arial"/>
              </a:rPr>
              <a:t> and rehabilitation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/>
                <a:cs typeface="Arial"/>
              </a:rPr>
              <a:t>Adequate knowledge and quality through research and innovation 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Arial"/>
              <a:cs typeface="Arial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48E83E9-734A-5832-7943-5FD0C3296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0" y="1185677"/>
            <a:ext cx="3559931" cy="49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Brain Health Strategy 2018-2024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E799B1-173C-48A4-B43F-3C0A3C2E8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Halfway through - The ongoing work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726375" y="1652674"/>
            <a:ext cx="8684325" cy="4219345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>
                <a:latin typeface="Arial"/>
                <a:cs typeface="Arial"/>
              </a:rPr>
              <a:t>Challenge: Transform the objectives of the strategy into concrete measures.</a:t>
            </a:r>
          </a:p>
          <a:p>
            <a:pPr>
              <a:buFontTx/>
              <a:buChar char="-"/>
            </a:pPr>
            <a:r>
              <a:rPr lang="en-GB" dirty="0">
                <a:latin typeface="Arial"/>
                <a:cs typeface="Arial"/>
              </a:rPr>
              <a:t>Established partnership of stakeholders in the Directorate of Health.</a:t>
            </a:r>
          </a:p>
          <a:p>
            <a:pPr>
              <a:buFontTx/>
              <a:buChar char="-"/>
            </a:pPr>
            <a:endParaRPr lang="en-GB" dirty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en-GB" dirty="0">
                <a:latin typeface="Arial"/>
                <a:cs typeface="Arial"/>
              </a:rPr>
              <a:t>Main outcomes:</a:t>
            </a:r>
          </a:p>
          <a:p>
            <a:pPr lvl="1">
              <a:buFontTx/>
              <a:buChar char="-"/>
            </a:pPr>
            <a:r>
              <a:rPr lang="en-GB" dirty="0">
                <a:latin typeface="Arial"/>
                <a:cs typeface="Arial"/>
              </a:rPr>
              <a:t> Health authorities has gained a better understanding for brain diseases as health category. </a:t>
            </a:r>
          </a:p>
          <a:p>
            <a:pPr lvl="1">
              <a:buFontTx/>
              <a:buChar char="-"/>
            </a:pPr>
            <a:r>
              <a:rPr lang="en-GB" dirty="0">
                <a:latin typeface="Arial"/>
                <a:cs typeface="Arial"/>
              </a:rPr>
              <a:t> More resources to research.</a:t>
            </a:r>
          </a:p>
          <a:p>
            <a:pPr lvl="1">
              <a:buFontTx/>
              <a:buChar char="-"/>
            </a:pPr>
            <a:r>
              <a:rPr lang="en-GB" dirty="0">
                <a:latin typeface="Arial"/>
                <a:cs typeface="Arial"/>
              </a:rPr>
              <a:t> Increase</a:t>
            </a:r>
            <a:r>
              <a:rPr lang="nb-NO" dirty="0">
                <a:latin typeface="Arial"/>
                <a:cs typeface="Arial"/>
              </a:rPr>
              <a:t>e in </a:t>
            </a:r>
            <a:r>
              <a:rPr lang="en-GB" dirty="0">
                <a:latin typeface="Arial"/>
                <a:cs typeface="Arial"/>
              </a:rPr>
              <a:t>public awareness.</a:t>
            </a:r>
          </a:p>
          <a:p>
            <a:pPr lvl="1">
              <a:buFontTx/>
              <a:buChar char="-"/>
            </a:pPr>
            <a:r>
              <a:rPr lang="en-GB" dirty="0">
                <a:latin typeface="Arial"/>
                <a:cs typeface="Arial"/>
              </a:rPr>
              <a:t> An important base for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governmental contact.</a:t>
            </a:r>
          </a:p>
          <a:p>
            <a:pPr lvl="1">
              <a:buFontTx/>
              <a:buChar char="-"/>
            </a:pPr>
            <a:endParaRPr lang="en-GB" dirty="0">
              <a:latin typeface="Arial"/>
              <a:cs typeface="Arial"/>
            </a:endParaRPr>
          </a:p>
          <a:p>
            <a:pPr lvl="1">
              <a:buFontTx/>
              <a:buChar char="-"/>
            </a:pPr>
            <a:endParaRPr lang="en-GB" dirty="0">
              <a:latin typeface="Arial"/>
              <a:cs typeface="Arial"/>
            </a:endParaRPr>
          </a:p>
          <a:p>
            <a:pPr>
              <a:buFontTx/>
              <a:buChar char="-"/>
            </a:pPr>
            <a:endParaRPr lang="en-GB" sz="1800" dirty="0">
              <a:latin typeface="Arial"/>
              <a:cs typeface="Arial"/>
            </a:endParaRP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AB95B49C-9518-DF6C-BAFE-B7E99130F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434" y="4267200"/>
            <a:ext cx="450456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5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Brain Health Strategy 2018-2024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E799B1-173C-48A4-B43F-3C0A3C2E8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is next?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1"/>
          </p:nvPr>
        </p:nvSpPr>
        <p:spPr>
          <a:xfrm>
            <a:off x="726375" y="1652674"/>
            <a:ext cx="8684325" cy="4219345"/>
          </a:xfrm>
        </p:spPr>
        <p:txBody>
          <a:bodyPr/>
          <a:lstStyle/>
          <a:p>
            <a:pPr>
              <a:buFontTx/>
              <a:buChar char="-"/>
            </a:pPr>
            <a:r>
              <a:rPr lang="en-GB" dirty="0">
                <a:latin typeface="Arial"/>
                <a:cs typeface="Arial"/>
              </a:rPr>
              <a:t>Research and information “easiest” goal to lobby.</a:t>
            </a:r>
          </a:p>
          <a:p>
            <a:pPr>
              <a:buFontTx/>
              <a:buChar char="-"/>
            </a:pPr>
            <a:r>
              <a:rPr lang="en-GB" dirty="0">
                <a:latin typeface="Arial"/>
                <a:cs typeface="Arial"/>
              </a:rPr>
              <a:t>Changes in treatment and rehabilitation - difficult to pinpoint solutions and not get diagnose specific.</a:t>
            </a:r>
          </a:p>
          <a:p>
            <a:pPr>
              <a:buFontTx/>
              <a:buChar char="-"/>
            </a:pPr>
            <a:r>
              <a:rPr lang="en-GB" dirty="0">
                <a:latin typeface="Arial"/>
                <a:cs typeface="Arial"/>
              </a:rPr>
              <a:t>We are trying to find superior measures that benefit broadly within brain diseases:</a:t>
            </a:r>
          </a:p>
          <a:p>
            <a:pPr lvl="1">
              <a:buFontTx/>
              <a:buChar char="-"/>
            </a:pPr>
            <a:r>
              <a:rPr lang="en-GB" dirty="0">
                <a:latin typeface="Arial"/>
                <a:cs typeface="Arial"/>
              </a:rPr>
              <a:t> Brain surveillance in intensive care units</a:t>
            </a:r>
          </a:p>
          <a:p>
            <a:pPr lvl="1">
              <a:buFontTx/>
              <a:buChar char="-"/>
            </a:pPr>
            <a:r>
              <a:rPr lang="en-GB" dirty="0">
                <a:latin typeface="Arial"/>
                <a:cs typeface="Arial"/>
              </a:rPr>
              <a:t> Ensure national competence centres within different brain diseases</a:t>
            </a:r>
          </a:p>
          <a:p>
            <a:pPr lvl="1">
              <a:buFontTx/>
              <a:buChar char="-"/>
            </a:pPr>
            <a:r>
              <a:rPr lang="en-GB" dirty="0">
                <a:latin typeface="Arial"/>
                <a:cs typeface="Arial"/>
              </a:rPr>
              <a:t> Establish brain diseases as a category in the national health statistics.</a:t>
            </a:r>
          </a:p>
          <a:p>
            <a:pPr>
              <a:buFontTx/>
              <a:buChar char="-"/>
            </a:pPr>
            <a:endParaRPr lang="en-GB" dirty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en-GB" dirty="0">
                <a:latin typeface="Arial"/>
                <a:cs typeface="Arial"/>
              </a:rPr>
              <a:t>Started working politically for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our brain health strategy .2.0</a:t>
            </a:r>
          </a:p>
          <a:p>
            <a:pPr>
              <a:buFontTx/>
              <a:buChar char="-"/>
            </a:pPr>
            <a:endParaRPr lang="en-GB" dirty="0">
              <a:latin typeface="Arial"/>
              <a:cs typeface="Arial"/>
            </a:endParaRPr>
          </a:p>
          <a:p>
            <a:pPr lvl="1">
              <a:buFontTx/>
              <a:buChar char="-"/>
            </a:pPr>
            <a:endParaRPr lang="en-GB" dirty="0">
              <a:latin typeface="Arial"/>
              <a:cs typeface="Arial"/>
            </a:endParaRPr>
          </a:p>
          <a:p>
            <a:pPr lvl="1">
              <a:buFontTx/>
              <a:buChar char="-"/>
            </a:pPr>
            <a:endParaRPr lang="en-GB" dirty="0">
              <a:latin typeface="Arial"/>
              <a:cs typeface="Arial"/>
            </a:endParaRPr>
          </a:p>
          <a:p>
            <a:pPr>
              <a:buFontTx/>
              <a:buChar char="-"/>
            </a:pPr>
            <a:endParaRPr lang="en-GB" sz="1800" dirty="0">
              <a:latin typeface="Arial"/>
              <a:cs typeface="Arial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54DBD22-6BA2-6E7C-EB9E-85A5268C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486" y="4572876"/>
            <a:ext cx="5094514" cy="230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7181"/>
      </p:ext>
    </p:extLst>
  </p:cSld>
  <p:clrMapOvr>
    <a:masterClrMapping/>
  </p:clrMapOvr>
</p:sld>
</file>

<file path=ppt/theme/theme1.xml><?xml version="1.0" encoding="utf-8"?>
<a:theme xmlns:a="http://schemas.openxmlformats.org/drawingml/2006/main" name="MAL powerpointpresentasjon">
  <a:themeElements>
    <a:clrScheme name="Carn Colors">
      <a:dk1>
        <a:sysClr val="windowText" lastClr="000000"/>
      </a:dk1>
      <a:lt1>
        <a:sysClr val="window" lastClr="FFFFFF"/>
      </a:lt1>
      <a:dk2>
        <a:srgbClr val="1C1C45"/>
      </a:dk2>
      <a:lt2>
        <a:srgbClr val="EEECE1"/>
      </a:lt2>
      <a:accent1>
        <a:srgbClr val="FF805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42CA2CD2B3648A3CD291FA2F2B9CE" ma:contentTypeVersion="13" ma:contentTypeDescription="Crée un document." ma:contentTypeScope="" ma:versionID="fb2e3f6b174a33e4570f70ad515eb165">
  <xsd:schema xmlns:xsd="http://www.w3.org/2001/XMLSchema" xmlns:xs="http://www.w3.org/2001/XMLSchema" xmlns:p="http://schemas.microsoft.com/office/2006/metadata/properties" xmlns:ns2="c83a8070-1a1f-4491-a820-3d77bc5e8606" xmlns:ns3="58f5a25a-c14b-43a5-95a3-99ea09c30da0" targetNamespace="http://schemas.microsoft.com/office/2006/metadata/properties" ma:root="true" ma:fieldsID="8c11cd4345f4c29ad4165c4521db0ba8" ns2:_="" ns3:_="">
    <xsd:import namespace="c83a8070-1a1f-4491-a820-3d77bc5e8606"/>
    <xsd:import namespace="58f5a25a-c14b-43a5-95a3-99ea09c30d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a8070-1a1f-4491-a820-3d77bc5e8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5a25a-c14b-43a5-95a3-99ea09c30d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8651A0-F2CC-4EB6-9410-6E0FB1A832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1C8DD5-D91E-410D-B886-ECB5627F0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a8070-1a1f-4491-a820-3d77bc5e8606"/>
    <ds:schemaRef ds:uri="58f5a25a-c14b-43a5-95a3-99ea09c30d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5588CF-B878-4401-9149-5143335A8515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d4571437-a44a-4e62-b2e1-a3e556a56136"/>
    <ds:schemaRef ds:uri="6fb81fd0-331b-44c6-b587-05f3908795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 powerpointpresentasjon</Template>
  <TotalTime>4294</TotalTime>
  <Words>373</Words>
  <Application>Microsoft Office PowerPoint</Application>
  <PresentationFormat>A4 Paper (210x297 mm)</PresentationFormat>
  <Paragraphs>54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MAL powerpointpresentasjon</vt:lpstr>
      <vt:lpstr>PowerPoint Presentation</vt:lpstr>
      <vt:lpstr>PowerPoint Presentation</vt:lpstr>
      <vt:lpstr>PowerPoint Presentation</vt:lpstr>
      <vt:lpstr>The Brain Health Strategy 2018-2024: Dec 12, 2017</vt:lpstr>
      <vt:lpstr>The Brain Health Strategy 2018-2024</vt:lpstr>
      <vt:lpstr>The Brain Health Strategy 2018-2024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Johanne Kvalbein</dc:creator>
  <cp:lastModifiedBy>Trinhhuyenmi Hoang The</cp:lastModifiedBy>
  <cp:revision>16</cp:revision>
  <cp:lastPrinted>2022-04-28T07:09:15Z</cp:lastPrinted>
  <dcterms:created xsi:type="dcterms:W3CDTF">2018-05-24T05:09:17Z</dcterms:created>
  <dcterms:modified xsi:type="dcterms:W3CDTF">2022-05-31T16:16:15Z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0x01010081942CA2CD2B3648A3CD291FA2F2B9CE</vt:lpwstr>
  </property>
</Properties>
</file>